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8" r:id="rId11"/>
    <p:sldId id="269"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4660"/>
  </p:normalViewPr>
  <p:slideViewPr>
    <p:cSldViewPr snapToGrid="0">
      <p:cViewPr varScale="1">
        <p:scale>
          <a:sx n="67" d="100"/>
          <a:sy n="67" d="100"/>
        </p:scale>
        <p:origin x="64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11/7/2021</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11/7/2021</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mayseconsulting.com/" TargetMode="External"/><Relationship Id="rId2" Type="http://schemas.openxmlformats.org/officeDocument/2006/relationships/hyperlink" Target="mailto:Michael.Mayse@gmail.com"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817ED-08B6-491B-B457-C179CFDF8560}"/>
              </a:ext>
            </a:extLst>
          </p:cNvPr>
          <p:cNvSpPr>
            <a:spLocks noGrp="1"/>
          </p:cNvSpPr>
          <p:nvPr>
            <p:ph type="ctrTitle"/>
          </p:nvPr>
        </p:nvSpPr>
        <p:spPr/>
        <p:txBody>
          <a:bodyPr/>
          <a:lstStyle/>
          <a:p>
            <a:r>
              <a:rPr lang="en-US" dirty="0"/>
              <a:t>Volunteer Management, Recruitment and Engagement</a:t>
            </a:r>
          </a:p>
        </p:txBody>
      </p:sp>
      <p:sp>
        <p:nvSpPr>
          <p:cNvPr id="3" name="Subtitle 2">
            <a:extLst>
              <a:ext uri="{FF2B5EF4-FFF2-40B4-BE49-F238E27FC236}">
                <a16:creationId xmlns:a16="http://schemas.microsoft.com/office/drawing/2014/main" id="{A840F2E0-21E2-478A-8839-209DBD99FFCD}"/>
              </a:ext>
            </a:extLst>
          </p:cNvPr>
          <p:cNvSpPr>
            <a:spLocks noGrp="1"/>
          </p:cNvSpPr>
          <p:nvPr>
            <p:ph type="subTitle" idx="1"/>
          </p:nvPr>
        </p:nvSpPr>
        <p:spPr/>
        <p:txBody>
          <a:bodyPr>
            <a:normAutofit/>
          </a:bodyPr>
          <a:lstStyle/>
          <a:p>
            <a:r>
              <a:rPr lang="en-US" sz="3200" b="1" dirty="0">
                <a:solidFill>
                  <a:schemeClr val="accent2">
                    <a:lumMod val="60000"/>
                    <a:lumOff val="40000"/>
                  </a:schemeClr>
                </a:solidFill>
              </a:rPr>
              <a:t>Michael C. Mayse, MNO</a:t>
            </a:r>
          </a:p>
        </p:txBody>
      </p:sp>
    </p:spTree>
    <p:extLst>
      <p:ext uri="{BB962C8B-B14F-4D97-AF65-F5344CB8AC3E}">
        <p14:creationId xmlns:p14="http://schemas.microsoft.com/office/powerpoint/2010/main" val="654294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BD4E3-605D-4E95-894A-FDBA75771BFE}"/>
              </a:ext>
            </a:extLst>
          </p:cNvPr>
          <p:cNvSpPr>
            <a:spLocks noGrp="1"/>
          </p:cNvSpPr>
          <p:nvPr>
            <p:ph type="title"/>
          </p:nvPr>
        </p:nvSpPr>
        <p:spPr>
          <a:xfrm>
            <a:off x="1141413" y="618518"/>
            <a:ext cx="9905998" cy="743557"/>
          </a:xfrm>
        </p:spPr>
        <p:txBody>
          <a:bodyPr/>
          <a:lstStyle/>
          <a:p>
            <a:r>
              <a:rPr lang="en-US" dirty="0"/>
              <a:t>10 board challenges</a:t>
            </a:r>
          </a:p>
        </p:txBody>
      </p:sp>
      <p:sp>
        <p:nvSpPr>
          <p:cNvPr id="6" name="TextBox 5">
            <a:extLst>
              <a:ext uri="{FF2B5EF4-FFF2-40B4-BE49-F238E27FC236}">
                <a16:creationId xmlns:a16="http://schemas.microsoft.com/office/drawing/2014/main" id="{030E3AE9-6DA4-4FA7-8363-D635F4E530B0}"/>
              </a:ext>
            </a:extLst>
          </p:cNvPr>
          <p:cNvSpPr txBox="1"/>
          <p:nvPr/>
        </p:nvSpPr>
        <p:spPr>
          <a:xfrm>
            <a:off x="4800600" y="6436558"/>
            <a:ext cx="7086599" cy="373757"/>
          </a:xfrm>
          <a:prstGeom prst="rect">
            <a:avLst/>
          </a:prstGeom>
          <a:noFill/>
        </p:spPr>
        <p:txBody>
          <a:bodyPr wrap="square">
            <a:spAutoFit/>
          </a:bodyPr>
          <a:lstStyle/>
          <a:p>
            <a:pPr marL="0" marR="0">
              <a:lnSpc>
                <a:spcPct val="107000"/>
              </a:lnSpc>
              <a:spcBef>
                <a:spcPts val="0"/>
              </a:spcBef>
              <a:spcAft>
                <a:spcPts val="800"/>
              </a:spcAft>
            </a:pPr>
            <a:r>
              <a:rPr lang="en-US" sz="1800" b="1" u="sng" dirty="0">
                <a:effectLst/>
                <a:latin typeface="Arial" panose="020B0604020202020204" pitchFamily="34" charset="0"/>
                <a:ea typeface="Times New Roman" panose="02020603050405020304" pitchFamily="18" charset="0"/>
                <a:cs typeface="Times New Roman" panose="02020603050405020304" pitchFamily="18" charset="0"/>
              </a:rPr>
              <a:t>www.nonprofitcenter.com</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b="1" u="sng" dirty="0">
                <a:effectLst/>
                <a:latin typeface="Arial" panose="020B0604020202020204" pitchFamily="34" charset="0"/>
                <a:ea typeface="Times New Roman" panose="02020603050405020304" pitchFamily="18" charset="0"/>
                <a:cs typeface="Times New Roman" panose="02020603050405020304" pitchFamily="18" charset="0"/>
              </a:rPr>
              <a:t>bob@rchcae.com</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 Bob Harris, CAE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D2694CAF-24D0-433B-8086-F0F3AA5EF42D}"/>
              </a:ext>
            </a:extLst>
          </p:cNvPr>
          <p:cNvSpPr/>
          <p:nvPr/>
        </p:nvSpPr>
        <p:spPr>
          <a:xfrm>
            <a:off x="669851" y="1694067"/>
            <a:ext cx="3615070" cy="94617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19735" marR="0" indent="-342900">
              <a:lnSpc>
                <a:spcPct val="107000"/>
              </a:lnSpc>
              <a:spcBef>
                <a:spcPts val="0"/>
              </a:spcBef>
              <a:spcAft>
                <a:spcPts val="0"/>
              </a:spcAft>
              <a:buFont typeface="+mj-lt"/>
              <a:buAutoNum type="arabicPeriod" startAt="5"/>
            </a:pPr>
            <a:r>
              <a:rPr lang="en-US" sz="1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Fiduciary duties are not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78740" marR="0">
              <a:lnSpc>
                <a:spcPct val="107000"/>
              </a:lnSpc>
              <a:spcBef>
                <a:spcPts val="195"/>
              </a:spcBef>
              <a:spcAft>
                <a:spcPts val="0"/>
              </a:spcAft>
            </a:pPr>
            <a:r>
              <a:rPr lang="en-US" sz="1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understood by the board.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90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63F6E183-3F6F-4BE0-A809-54E06640C61F}"/>
              </a:ext>
            </a:extLst>
          </p:cNvPr>
          <p:cNvSpPr/>
          <p:nvPr/>
        </p:nvSpPr>
        <p:spPr>
          <a:xfrm>
            <a:off x="669851" y="2892449"/>
            <a:ext cx="3615070" cy="10254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marR="0" indent="-342900">
              <a:lnSpc>
                <a:spcPct val="107000"/>
              </a:lnSpc>
              <a:spcBef>
                <a:spcPts val="0"/>
              </a:spcBef>
              <a:spcAft>
                <a:spcPts val="0"/>
              </a:spcAft>
              <a:buFont typeface="+mj-lt"/>
              <a:buAutoNum type="arabicPeriod" startAt="6"/>
            </a:pPr>
            <a:r>
              <a:rPr lang="en-US" sz="1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Board members lack financial                     understanding.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E06086-E817-4554-B3AF-6305C63B02D7}"/>
              </a:ext>
            </a:extLst>
          </p:cNvPr>
          <p:cNvSpPr/>
          <p:nvPr/>
        </p:nvSpPr>
        <p:spPr>
          <a:xfrm>
            <a:off x="669851" y="4170150"/>
            <a:ext cx="3615070" cy="102549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10845" marR="438150" indent="-342900">
              <a:lnSpc>
                <a:spcPct val="107000"/>
              </a:lnSpc>
              <a:spcBef>
                <a:spcPts val="0"/>
              </a:spcBef>
              <a:spcAft>
                <a:spcPts val="0"/>
              </a:spcAft>
              <a:buFont typeface="+mj-lt"/>
              <a:buAutoNum type="arabicPeriod" startAt="7"/>
            </a:pPr>
            <a:r>
              <a:rPr lang="en-US" sz="1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Some board members have personal agendas.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startAt="3"/>
            </a:pPr>
            <a:endParaRPr lang="en-US" sz="1900"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9908488B-340A-4CC0-93A9-DDEAC17C997A}"/>
              </a:ext>
            </a:extLst>
          </p:cNvPr>
          <p:cNvSpPr/>
          <p:nvPr/>
        </p:nvSpPr>
        <p:spPr>
          <a:xfrm>
            <a:off x="669851" y="5447852"/>
            <a:ext cx="3615070" cy="9936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18465" marR="187960" indent="-342900">
              <a:lnSpc>
                <a:spcPct val="107000"/>
              </a:lnSpc>
              <a:spcBef>
                <a:spcPts val="0"/>
              </a:spcBef>
              <a:spcAft>
                <a:spcPts val="0"/>
              </a:spcAft>
              <a:buFont typeface="+mj-lt"/>
              <a:buAutoNum type="arabicPeriod" startAt="8"/>
            </a:pPr>
            <a:r>
              <a:rPr lang="en-US" sz="1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We have the same board members we had 10 years ago!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1517B7DA-2872-475F-912A-53AE9357E66E}"/>
              </a:ext>
            </a:extLst>
          </p:cNvPr>
          <p:cNvSpPr/>
          <p:nvPr/>
        </p:nvSpPr>
        <p:spPr>
          <a:xfrm>
            <a:off x="4533010" y="1694067"/>
            <a:ext cx="7279758" cy="94617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74930" marR="313055" indent="-10795">
              <a:lnSpc>
                <a:spcPct val="107000"/>
              </a:lnSpc>
              <a:spcBef>
                <a:spcPts val="0"/>
              </a:spcBef>
              <a:spcAft>
                <a:spcPts val="0"/>
              </a:spcAft>
            </a:pPr>
            <a:r>
              <a:rPr lang="en-US" sz="1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fiduciary duties include care, obedience, and loyalty. Board members should understand their implications.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A83B1E6C-7F33-42C4-A207-F8A4F74B729D}"/>
              </a:ext>
            </a:extLst>
          </p:cNvPr>
          <p:cNvSpPr/>
          <p:nvPr/>
        </p:nvSpPr>
        <p:spPr>
          <a:xfrm>
            <a:off x="4533012" y="2892449"/>
            <a:ext cx="7279756" cy="10254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74930" marR="37465" indent="-3175">
              <a:lnSpc>
                <a:spcPct val="107000"/>
              </a:lnSpc>
              <a:spcBef>
                <a:spcPts val="0"/>
              </a:spcBef>
              <a:spcAft>
                <a:spcPts val="0"/>
              </a:spcAft>
            </a:pPr>
            <a:r>
              <a:rPr lang="en-US" sz="1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If board members don’t understand finances, reports and audits, bring in a CPA or trainer. Protecting the resources is a board duty.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5C9DF58D-ADE4-4706-B12E-E22E788E71E8}"/>
              </a:ext>
            </a:extLst>
          </p:cNvPr>
          <p:cNvSpPr/>
          <p:nvPr/>
        </p:nvSpPr>
        <p:spPr>
          <a:xfrm>
            <a:off x="4533011" y="4170150"/>
            <a:ext cx="7279756" cy="102549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74930" marR="238760" indent="10795">
              <a:lnSpc>
                <a:spcPct val="107000"/>
              </a:lnSpc>
              <a:spcBef>
                <a:spcPts val="0"/>
              </a:spcBef>
              <a:spcAft>
                <a:spcPts val="0"/>
              </a:spcAft>
            </a:pPr>
            <a:r>
              <a:rPr lang="en-US" sz="1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Board members should work to advance the mission and the strategic plan. It’s not about the personal agenda of officers or directors. Require disclosure of conflicts of interest.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5F8FF561-7A5A-4DBD-B9A7-5B37B6244D42}"/>
              </a:ext>
            </a:extLst>
          </p:cNvPr>
          <p:cNvSpPr/>
          <p:nvPr/>
        </p:nvSpPr>
        <p:spPr>
          <a:xfrm>
            <a:off x="4533010" y="5447852"/>
            <a:ext cx="7279755" cy="9936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78740" marR="183515" indent="-5080">
              <a:lnSpc>
                <a:spcPct val="107000"/>
              </a:lnSpc>
              <a:spcBef>
                <a:spcPts val="0"/>
              </a:spcBef>
              <a:spcAft>
                <a:spcPts val="0"/>
              </a:spcAft>
            </a:pPr>
            <a:r>
              <a:rPr lang="en-US" sz="1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Organizations enact term limits to bring on new board members, limiting the number of years or terms.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Rounded Corners 16">
            <a:extLst>
              <a:ext uri="{FF2B5EF4-FFF2-40B4-BE49-F238E27FC236}">
                <a16:creationId xmlns:a16="http://schemas.microsoft.com/office/drawing/2014/main" id="{F8E0E9D7-4FA9-412F-9CDC-EB04367030C4}"/>
              </a:ext>
            </a:extLst>
          </p:cNvPr>
          <p:cNvSpPr/>
          <p:nvPr/>
        </p:nvSpPr>
        <p:spPr>
          <a:xfrm>
            <a:off x="669851" y="1319543"/>
            <a:ext cx="3615070" cy="3319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Challenges</a:t>
            </a:r>
          </a:p>
        </p:txBody>
      </p:sp>
      <p:sp>
        <p:nvSpPr>
          <p:cNvPr id="18" name="Rectangle: Rounded Corners 17">
            <a:extLst>
              <a:ext uri="{FF2B5EF4-FFF2-40B4-BE49-F238E27FC236}">
                <a16:creationId xmlns:a16="http://schemas.microsoft.com/office/drawing/2014/main" id="{72805EE7-087F-4309-9740-E53B04390E02}"/>
              </a:ext>
            </a:extLst>
          </p:cNvPr>
          <p:cNvSpPr/>
          <p:nvPr/>
        </p:nvSpPr>
        <p:spPr>
          <a:xfrm>
            <a:off x="4533010" y="1324193"/>
            <a:ext cx="7279758" cy="3273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Solutions</a:t>
            </a:r>
          </a:p>
        </p:txBody>
      </p:sp>
    </p:spTree>
    <p:extLst>
      <p:ext uri="{BB962C8B-B14F-4D97-AF65-F5344CB8AC3E}">
        <p14:creationId xmlns:p14="http://schemas.microsoft.com/office/powerpoint/2010/main" val="1673711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BD4E3-605D-4E95-894A-FDBA75771BFE}"/>
              </a:ext>
            </a:extLst>
          </p:cNvPr>
          <p:cNvSpPr>
            <a:spLocks noGrp="1"/>
          </p:cNvSpPr>
          <p:nvPr>
            <p:ph type="title"/>
          </p:nvPr>
        </p:nvSpPr>
        <p:spPr>
          <a:xfrm>
            <a:off x="1141413" y="618518"/>
            <a:ext cx="9905998" cy="743557"/>
          </a:xfrm>
        </p:spPr>
        <p:txBody>
          <a:bodyPr/>
          <a:lstStyle/>
          <a:p>
            <a:r>
              <a:rPr lang="en-US" dirty="0"/>
              <a:t>10 board challenges</a:t>
            </a:r>
          </a:p>
        </p:txBody>
      </p:sp>
      <p:sp>
        <p:nvSpPr>
          <p:cNvPr id="6" name="TextBox 5">
            <a:extLst>
              <a:ext uri="{FF2B5EF4-FFF2-40B4-BE49-F238E27FC236}">
                <a16:creationId xmlns:a16="http://schemas.microsoft.com/office/drawing/2014/main" id="{030E3AE9-6DA4-4FA7-8363-D635F4E530B0}"/>
              </a:ext>
            </a:extLst>
          </p:cNvPr>
          <p:cNvSpPr txBox="1"/>
          <p:nvPr/>
        </p:nvSpPr>
        <p:spPr>
          <a:xfrm>
            <a:off x="4800600" y="6436558"/>
            <a:ext cx="7086599" cy="373757"/>
          </a:xfrm>
          <a:prstGeom prst="rect">
            <a:avLst/>
          </a:prstGeom>
          <a:noFill/>
        </p:spPr>
        <p:txBody>
          <a:bodyPr wrap="square">
            <a:spAutoFit/>
          </a:bodyPr>
          <a:lstStyle/>
          <a:p>
            <a:pPr marL="0" marR="0">
              <a:lnSpc>
                <a:spcPct val="107000"/>
              </a:lnSpc>
              <a:spcBef>
                <a:spcPts val="0"/>
              </a:spcBef>
              <a:spcAft>
                <a:spcPts val="800"/>
              </a:spcAft>
            </a:pPr>
            <a:r>
              <a:rPr lang="en-US" sz="1800" b="1" u="sng" dirty="0">
                <a:effectLst/>
                <a:latin typeface="Arial" panose="020B0604020202020204" pitchFamily="34" charset="0"/>
                <a:ea typeface="Times New Roman" panose="02020603050405020304" pitchFamily="18" charset="0"/>
                <a:cs typeface="Times New Roman" panose="02020603050405020304" pitchFamily="18" charset="0"/>
              </a:rPr>
              <a:t>www.nonprofitcenter.com</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b="1" u="sng" dirty="0">
                <a:effectLst/>
                <a:latin typeface="Arial" panose="020B0604020202020204" pitchFamily="34" charset="0"/>
                <a:ea typeface="Times New Roman" panose="02020603050405020304" pitchFamily="18" charset="0"/>
                <a:cs typeface="Times New Roman" panose="02020603050405020304" pitchFamily="18" charset="0"/>
              </a:rPr>
              <a:t>bob@rchcae.com</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 Bob Harris, CAE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D2694CAF-24D0-433B-8086-F0F3AA5EF42D}"/>
              </a:ext>
            </a:extLst>
          </p:cNvPr>
          <p:cNvSpPr/>
          <p:nvPr/>
        </p:nvSpPr>
        <p:spPr>
          <a:xfrm>
            <a:off x="669851" y="1694067"/>
            <a:ext cx="3615070" cy="116609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19735" marR="0" indent="-342900">
              <a:lnSpc>
                <a:spcPct val="107000"/>
              </a:lnSpc>
              <a:spcBef>
                <a:spcPts val="0"/>
              </a:spcBef>
              <a:spcAft>
                <a:spcPts val="0"/>
              </a:spcAft>
              <a:buFont typeface="+mj-lt"/>
              <a:buAutoNum type="arabicPeriod" startAt="9"/>
            </a:pPr>
            <a:r>
              <a:rPr lang="en-US" sz="1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Some board members are never prepared. </a:t>
            </a:r>
          </a:p>
        </p:txBody>
      </p:sp>
      <p:sp>
        <p:nvSpPr>
          <p:cNvPr id="8" name="Rectangle 7">
            <a:extLst>
              <a:ext uri="{FF2B5EF4-FFF2-40B4-BE49-F238E27FC236}">
                <a16:creationId xmlns:a16="http://schemas.microsoft.com/office/drawing/2014/main" id="{63F6E183-3F6F-4BE0-A809-54E06640C61F}"/>
              </a:ext>
            </a:extLst>
          </p:cNvPr>
          <p:cNvSpPr/>
          <p:nvPr/>
        </p:nvSpPr>
        <p:spPr>
          <a:xfrm>
            <a:off x="669851" y="3081632"/>
            <a:ext cx="3615070" cy="16285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marR="0" indent="-342900">
              <a:lnSpc>
                <a:spcPct val="107000"/>
              </a:lnSpc>
              <a:spcBef>
                <a:spcPts val="0"/>
              </a:spcBef>
              <a:spcAft>
                <a:spcPts val="0"/>
              </a:spcAft>
              <a:buFont typeface="+mj-lt"/>
              <a:buAutoNum type="arabicPeriod" startAt="10"/>
            </a:pPr>
            <a:r>
              <a:rPr lang="en-US" sz="1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We have board members who seem to be incompetent in their board service. </a:t>
            </a:r>
          </a:p>
        </p:txBody>
      </p:sp>
      <p:sp>
        <p:nvSpPr>
          <p:cNvPr id="11" name="Rectangle 10">
            <a:extLst>
              <a:ext uri="{FF2B5EF4-FFF2-40B4-BE49-F238E27FC236}">
                <a16:creationId xmlns:a16="http://schemas.microsoft.com/office/drawing/2014/main" id="{1517B7DA-2872-475F-912A-53AE9357E66E}"/>
              </a:ext>
            </a:extLst>
          </p:cNvPr>
          <p:cNvSpPr/>
          <p:nvPr/>
        </p:nvSpPr>
        <p:spPr>
          <a:xfrm>
            <a:off x="4533010" y="1694067"/>
            <a:ext cx="7279758" cy="116609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78740" marR="69215" indent="1905">
              <a:lnSpc>
                <a:spcPct val="107000"/>
              </a:lnSpc>
              <a:spcBef>
                <a:spcPts val="0"/>
              </a:spcBef>
              <a:spcAft>
                <a:spcPts val="0"/>
              </a:spcAft>
            </a:pPr>
            <a:r>
              <a:rPr lang="en-US" sz="1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Stress the importance of “read to lead.” Board members should prepare for meetings and ask questions in advance (duty of care/due diligence.)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A83B1E6C-7F33-42C4-A207-F8A4F74B729D}"/>
              </a:ext>
            </a:extLst>
          </p:cNvPr>
          <p:cNvSpPr/>
          <p:nvPr/>
        </p:nvSpPr>
        <p:spPr>
          <a:xfrm>
            <a:off x="4533012" y="3081631"/>
            <a:ext cx="7279756" cy="16285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73660" marR="72390" indent="6985">
              <a:lnSpc>
                <a:spcPct val="107000"/>
              </a:lnSpc>
              <a:spcBef>
                <a:spcPts val="0"/>
              </a:spcBef>
              <a:spcAft>
                <a:spcPts val="0"/>
              </a:spcAft>
            </a:pPr>
            <a:r>
              <a:rPr lang="en-US" sz="1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Selection of board members should be based on competency --- not geography, who knows who, or being “out of the room when board members were selected.” Provide training, information, and resources. Identify the desired core competencies for the board before the nominating process.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Rounded Corners 16">
            <a:extLst>
              <a:ext uri="{FF2B5EF4-FFF2-40B4-BE49-F238E27FC236}">
                <a16:creationId xmlns:a16="http://schemas.microsoft.com/office/drawing/2014/main" id="{F8E0E9D7-4FA9-412F-9CDC-EB04367030C4}"/>
              </a:ext>
            </a:extLst>
          </p:cNvPr>
          <p:cNvSpPr/>
          <p:nvPr/>
        </p:nvSpPr>
        <p:spPr>
          <a:xfrm>
            <a:off x="669851" y="1319543"/>
            <a:ext cx="3615070" cy="3319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Challenges</a:t>
            </a:r>
          </a:p>
        </p:txBody>
      </p:sp>
      <p:sp>
        <p:nvSpPr>
          <p:cNvPr id="18" name="Rectangle: Rounded Corners 17">
            <a:extLst>
              <a:ext uri="{FF2B5EF4-FFF2-40B4-BE49-F238E27FC236}">
                <a16:creationId xmlns:a16="http://schemas.microsoft.com/office/drawing/2014/main" id="{72805EE7-087F-4309-9740-E53B04390E02}"/>
              </a:ext>
            </a:extLst>
          </p:cNvPr>
          <p:cNvSpPr/>
          <p:nvPr/>
        </p:nvSpPr>
        <p:spPr>
          <a:xfrm>
            <a:off x="4533010" y="1324193"/>
            <a:ext cx="7279758" cy="3273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Solutions</a:t>
            </a:r>
          </a:p>
        </p:txBody>
      </p:sp>
    </p:spTree>
    <p:extLst>
      <p:ext uri="{BB962C8B-B14F-4D97-AF65-F5344CB8AC3E}">
        <p14:creationId xmlns:p14="http://schemas.microsoft.com/office/powerpoint/2010/main" val="949976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C55DD9-C991-4D84-8749-C6D7C9AD2013}"/>
              </a:ext>
            </a:extLst>
          </p:cNvPr>
          <p:cNvPicPr>
            <a:picLocks noChangeAspect="1"/>
          </p:cNvPicPr>
          <p:nvPr/>
        </p:nvPicPr>
        <p:blipFill>
          <a:blip r:embed="rId2"/>
          <a:stretch>
            <a:fillRect/>
          </a:stretch>
        </p:blipFill>
        <p:spPr>
          <a:xfrm>
            <a:off x="3305175" y="381774"/>
            <a:ext cx="5581650" cy="6094452"/>
          </a:xfrm>
          <a:prstGeom prst="rect">
            <a:avLst/>
          </a:prstGeom>
        </p:spPr>
      </p:pic>
    </p:spTree>
    <p:extLst>
      <p:ext uri="{BB962C8B-B14F-4D97-AF65-F5344CB8AC3E}">
        <p14:creationId xmlns:p14="http://schemas.microsoft.com/office/powerpoint/2010/main" val="2919809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B1BEB92-875E-45E2-98EB-D2BF2614C975}"/>
              </a:ext>
            </a:extLst>
          </p:cNvPr>
          <p:cNvSpPr>
            <a:spLocks noGrp="1"/>
          </p:cNvSpPr>
          <p:nvPr>
            <p:ph type="title"/>
          </p:nvPr>
        </p:nvSpPr>
        <p:spPr/>
        <p:txBody>
          <a:bodyPr/>
          <a:lstStyle/>
          <a:p>
            <a:r>
              <a:rPr lang="en-US" dirty="0"/>
              <a:t>agenda</a:t>
            </a:r>
          </a:p>
        </p:txBody>
      </p:sp>
      <p:sp>
        <p:nvSpPr>
          <p:cNvPr id="7" name="Content Placeholder 6">
            <a:extLst>
              <a:ext uri="{FF2B5EF4-FFF2-40B4-BE49-F238E27FC236}">
                <a16:creationId xmlns:a16="http://schemas.microsoft.com/office/drawing/2014/main" id="{C8597682-D1C8-4156-AC03-A1B9FEE8D58B}"/>
              </a:ext>
            </a:extLst>
          </p:cNvPr>
          <p:cNvSpPr>
            <a:spLocks noGrp="1"/>
          </p:cNvSpPr>
          <p:nvPr>
            <p:ph idx="1"/>
          </p:nvPr>
        </p:nvSpPr>
        <p:spPr/>
        <p:txBody>
          <a:bodyPr>
            <a:normAutofit fontScale="92500" lnSpcReduction="20000"/>
          </a:bodyPr>
          <a:lstStyle/>
          <a:p>
            <a:pPr marL="400050" marR="0" lvl="0" indent="-400050">
              <a:lnSpc>
                <a:spcPct val="107000"/>
              </a:lnSpc>
              <a:spcBef>
                <a:spcPts val="0"/>
              </a:spcBef>
              <a:spcAft>
                <a:spcPts val="0"/>
              </a:spcAft>
              <a:buFont typeface="+mj-lt"/>
              <a:buAutoNum type="romanUcPeriod"/>
            </a:pPr>
            <a:r>
              <a:rPr lang="en-US" b="1" dirty="0">
                <a:effectLst/>
                <a:latin typeface="Arial" panose="020B0604020202020204" pitchFamily="34" charset="0"/>
                <a:ea typeface="Calibri" panose="020F0502020204030204" pitchFamily="34" charset="0"/>
                <a:cs typeface="Arial" panose="020B0604020202020204" pitchFamily="34" charset="0"/>
              </a:rPr>
              <a:t>Introductions</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857250" marR="0" indent="-400050">
              <a:lnSpc>
                <a:spcPct val="107000"/>
              </a:lnSpc>
              <a:spcBef>
                <a:spcPts val="0"/>
              </a:spcBef>
              <a:spcAft>
                <a:spcPts val="0"/>
              </a:spcAft>
              <a:buFont typeface="+mj-lt"/>
              <a:buAutoNum type="romanUcPeriod"/>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L="400050" marR="0" lvl="0" indent="-400050">
              <a:lnSpc>
                <a:spcPct val="107000"/>
              </a:lnSpc>
              <a:spcBef>
                <a:spcPts val="0"/>
              </a:spcBef>
              <a:spcAft>
                <a:spcPts val="0"/>
              </a:spcAft>
              <a:buFont typeface="+mj-lt"/>
              <a:buAutoNum type="romanUcPeriod"/>
            </a:pPr>
            <a:r>
              <a:rPr lang="en-US" b="1" dirty="0">
                <a:effectLst/>
                <a:latin typeface="Arial" panose="020B0604020202020204" pitchFamily="34" charset="0"/>
                <a:ea typeface="Calibri" panose="020F0502020204030204" pitchFamily="34" charset="0"/>
                <a:cs typeface="Arial" panose="020B0604020202020204" pitchFamily="34" charset="0"/>
              </a:rPr>
              <a:t>Board Responsibilities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628650" marR="0" indent="-400050">
              <a:lnSpc>
                <a:spcPct val="107000"/>
              </a:lnSpc>
              <a:spcBef>
                <a:spcPts val="0"/>
              </a:spcBef>
              <a:spcAft>
                <a:spcPts val="0"/>
              </a:spcAft>
              <a:buFont typeface="+mj-lt"/>
              <a:buAutoNum type="romanUcPeriod"/>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L="400050" marR="0" lvl="0" indent="-400050">
              <a:lnSpc>
                <a:spcPct val="107000"/>
              </a:lnSpc>
              <a:spcBef>
                <a:spcPts val="0"/>
              </a:spcBef>
              <a:spcAft>
                <a:spcPts val="0"/>
              </a:spcAft>
              <a:buFont typeface="+mj-lt"/>
              <a:buAutoNum type="romanUcPeriod"/>
            </a:pPr>
            <a:r>
              <a:rPr lang="en-US" b="1" dirty="0">
                <a:effectLst/>
                <a:latin typeface="Arial" panose="020B0604020202020204" pitchFamily="34" charset="0"/>
                <a:ea typeface="Calibri" panose="020F0502020204030204" pitchFamily="34" charset="0"/>
                <a:cs typeface="Arial" panose="020B0604020202020204" pitchFamily="34" charset="0"/>
              </a:rPr>
              <a:t>Board Truths</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628650" marR="0" indent="-400050">
              <a:lnSpc>
                <a:spcPct val="107000"/>
              </a:lnSpc>
              <a:spcBef>
                <a:spcPts val="0"/>
              </a:spcBef>
              <a:spcAft>
                <a:spcPts val="0"/>
              </a:spcAft>
              <a:buFont typeface="+mj-lt"/>
              <a:buAutoNum type="romanUcPeriod"/>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L="400050" marR="0" lvl="0" indent="-400050">
              <a:lnSpc>
                <a:spcPct val="107000"/>
              </a:lnSpc>
              <a:spcBef>
                <a:spcPts val="0"/>
              </a:spcBef>
              <a:spcAft>
                <a:spcPts val="0"/>
              </a:spcAft>
              <a:buFont typeface="+mj-lt"/>
              <a:buAutoNum type="romanUcPeriod"/>
            </a:pPr>
            <a:r>
              <a:rPr lang="en-US" b="1" dirty="0">
                <a:effectLst/>
                <a:latin typeface="Arial" panose="020B0604020202020204" pitchFamily="34" charset="0"/>
                <a:ea typeface="Calibri" panose="020F0502020204030204" pitchFamily="34" charset="0"/>
                <a:cs typeface="Arial" panose="020B0604020202020204" pitchFamily="34" charset="0"/>
              </a:rPr>
              <a:t>How to Start</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628650" marR="0" indent="-400050">
              <a:lnSpc>
                <a:spcPct val="107000"/>
              </a:lnSpc>
              <a:spcBef>
                <a:spcPts val="0"/>
              </a:spcBef>
              <a:spcAft>
                <a:spcPts val="0"/>
              </a:spcAft>
              <a:buFont typeface="+mj-lt"/>
              <a:buAutoNum type="romanUcPeriod"/>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L="400050" marR="0" lvl="0" indent="-400050">
              <a:lnSpc>
                <a:spcPct val="107000"/>
              </a:lnSpc>
              <a:spcBef>
                <a:spcPts val="0"/>
              </a:spcBef>
              <a:spcAft>
                <a:spcPts val="0"/>
              </a:spcAft>
              <a:buFont typeface="+mj-lt"/>
              <a:buAutoNum type="romanUcPeriod"/>
            </a:pPr>
            <a:r>
              <a:rPr lang="en-US" b="1" dirty="0">
                <a:effectLst/>
                <a:latin typeface="Arial" panose="020B0604020202020204" pitchFamily="34" charset="0"/>
                <a:ea typeface="Calibri" panose="020F0502020204030204" pitchFamily="34" charset="0"/>
                <a:cs typeface="Arial" panose="020B0604020202020204" pitchFamily="34" charset="0"/>
              </a:rPr>
              <a:t>Questions</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857250" marR="0" indent="-400050">
              <a:lnSpc>
                <a:spcPct val="107000"/>
              </a:lnSpc>
              <a:spcBef>
                <a:spcPts val="0"/>
              </a:spcBef>
              <a:spcAft>
                <a:spcPts val="0"/>
              </a:spcAft>
              <a:buFont typeface="+mj-lt"/>
              <a:buAutoNum type="romanUcPeriod"/>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L="400050" marR="0" lvl="0" indent="-400050">
              <a:lnSpc>
                <a:spcPct val="107000"/>
              </a:lnSpc>
              <a:spcBef>
                <a:spcPts val="0"/>
              </a:spcBef>
              <a:spcAft>
                <a:spcPts val="800"/>
              </a:spcAft>
              <a:buFont typeface="+mj-lt"/>
              <a:buAutoNum type="romanUcPeriod"/>
            </a:pPr>
            <a:r>
              <a:rPr lang="en-US" b="1" dirty="0">
                <a:effectLst/>
                <a:latin typeface="Arial" panose="020B0604020202020204" pitchFamily="34" charset="0"/>
                <a:ea typeface="Calibri" panose="020F0502020204030204" pitchFamily="34" charset="0"/>
                <a:cs typeface="Arial" panose="020B0604020202020204" pitchFamily="34" charset="0"/>
              </a:rPr>
              <a:t>Next Steps</a:t>
            </a:r>
            <a:endParaRPr lang="en-US"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23956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FB08B-B5B4-43C3-972A-6C80D471321B}"/>
              </a:ext>
            </a:extLst>
          </p:cNvPr>
          <p:cNvSpPr>
            <a:spLocks noGrp="1"/>
          </p:cNvSpPr>
          <p:nvPr>
            <p:ph type="title"/>
          </p:nvPr>
        </p:nvSpPr>
        <p:spPr>
          <a:xfrm>
            <a:off x="1141413" y="618518"/>
            <a:ext cx="9905998" cy="762607"/>
          </a:xfrm>
        </p:spPr>
        <p:txBody>
          <a:bodyPr/>
          <a:lstStyle/>
          <a:p>
            <a:r>
              <a:rPr lang="en-US" sz="3600" b="1" dirty="0">
                <a:effectLst/>
                <a:latin typeface="Arial" panose="020B0604020202020204" pitchFamily="34" charset="0"/>
                <a:ea typeface="Times New Roman" panose="02020603050405020304" pitchFamily="18" charset="0"/>
              </a:rPr>
              <a:t>Michael Mayse</a:t>
            </a:r>
            <a:endParaRPr lang="en-US" dirty="0"/>
          </a:p>
        </p:txBody>
      </p:sp>
      <p:sp>
        <p:nvSpPr>
          <p:cNvPr id="3" name="Content Placeholder 2">
            <a:extLst>
              <a:ext uri="{FF2B5EF4-FFF2-40B4-BE49-F238E27FC236}">
                <a16:creationId xmlns:a16="http://schemas.microsoft.com/office/drawing/2014/main" id="{6768E42F-EC75-44D9-A330-EB5F3ED31010}"/>
              </a:ext>
            </a:extLst>
          </p:cNvPr>
          <p:cNvSpPr>
            <a:spLocks noGrp="1"/>
          </p:cNvSpPr>
          <p:nvPr>
            <p:ph sz="half" idx="1"/>
          </p:nvPr>
        </p:nvSpPr>
        <p:spPr>
          <a:xfrm>
            <a:off x="828675" y="1697036"/>
            <a:ext cx="5553075" cy="2789667"/>
          </a:xfrm>
        </p:spPr>
        <p:txBody>
          <a:bodyPr>
            <a:noAutofit/>
          </a:bodyPr>
          <a:lstStyle/>
          <a:p>
            <a:pPr marL="0" indent="0">
              <a:lnSpc>
                <a:spcPct val="100000"/>
              </a:lnSpc>
              <a:spcBef>
                <a:spcPts val="0"/>
              </a:spcBef>
              <a:buNone/>
            </a:pPr>
            <a:r>
              <a:rPr lang="en-US" sz="2000" dirty="0">
                <a:latin typeface="Arial" panose="020B0604020202020204" pitchFamily="34" charset="0"/>
                <a:ea typeface="Times New Roman" panose="02020603050405020304" pitchFamily="18" charset="0"/>
                <a:cs typeface="Arial" panose="020B0604020202020204" pitchFamily="34" charset="0"/>
              </a:rPr>
              <a:t>40 years experience </a:t>
            </a:r>
            <a:r>
              <a:rPr lang="en-US" sz="2000" dirty="0">
                <a:effectLst/>
                <a:latin typeface="Arial" panose="020B0604020202020204" pitchFamily="34" charset="0"/>
                <a:ea typeface="Times New Roman" panose="02020603050405020304" pitchFamily="18" charset="0"/>
                <a:cs typeface="Arial" panose="020B0604020202020204" pitchFamily="34" charset="0"/>
              </a:rPr>
              <a:t>in the nonprofit sector:</a:t>
            </a:r>
          </a:p>
          <a:p>
            <a:pPr>
              <a:lnSpc>
                <a:spcPct val="100000"/>
              </a:lnSpc>
              <a:spcBef>
                <a:spcPts val="0"/>
              </a:spcBef>
            </a:pPr>
            <a:r>
              <a:rPr lang="en-US" sz="2000" dirty="0">
                <a:effectLst/>
                <a:latin typeface="Arial" panose="020B0604020202020204" pitchFamily="34" charset="0"/>
                <a:ea typeface="Times New Roman" panose="02020603050405020304" pitchFamily="18" charset="0"/>
                <a:cs typeface="Arial" panose="020B0604020202020204" pitchFamily="34" charset="0"/>
              </a:rPr>
              <a:t>Recruiting and training top corporate leaders as directors.</a:t>
            </a:r>
          </a:p>
          <a:p>
            <a:pPr>
              <a:lnSpc>
                <a:spcPct val="100000"/>
              </a:lnSpc>
              <a:spcBef>
                <a:spcPts val="0"/>
              </a:spcBef>
            </a:pPr>
            <a:r>
              <a:rPr lang="en-US" sz="2000" dirty="0">
                <a:latin typeface="Arial" panose="020B0604020202020204" pitchFamily="34" charset="0"/>
                <a:ea typeface="Times New Roman" panose="02020603050405020304" pitchFamily="18" charset="0"/>
                <a:cs typeface="Arial" panose="020B0604020202020204" pitchFamily="34" charset="0"/>
              </a:rPr>
              <a:t>C</a:t>
            </a:r>
            <a:r>
              <a:rPr lang="en-US" sz="2000" dirty="0">
                <a:effectLst/>
                <a:latin typeface="Arial" panose="020B0604020202020204" pitchFamily="34" charset="0"/>
                <a:ea typeface="Times New Roman" panose="02020603050405020304" pitchFamily="18" charset="0"/>
                <a:cs typeface="Arial" panose="020B0604020202020204" pitchFamily="34" charset="0"/>
              </a:rPr>
              <a:t>reating multi-level development campaigns including special events and grant writing. </a:t>
            </a:r>
          </a:p>
          <a:p>
            <a:pPr>
              <a:lnSpc>
                <a:spcPct val="100000"/>
              </a:lnSpc>
              <a:spcBef>
                <a:spcPts val="0"/>
              </a:spcBef>
            </a:pPr>
            <a:r>
              <a:rPr lang="en-US" sz="2000" dirty="0">
                <a:effectLst/>
                <a:latin typeface="Arial" panose="020B0604020202020204" pitchFamily="34" charset="0"/>
                <a:ea typeface="Times New Roman" panose="02020603050405020304" pitchFamily="18" charset="0"/>
                <a:cs typeface="Arial" panose="020B0604020202020204" pitchFamily="34" charset="0"/>
              </a:rPr>
              <a:t>Strategic planning and interim management. </a:t>
            </a:r>
          </a:p>
          <a:p>
            <a:pPr marL="0" marR="0" indent="0">
              <a:lnSpc>
                <a:spcPct val="100000"/>
              </a:lnSpc>
              <a:spcBef>
                <a:spcPts val="0"/>
              </a:spcBef>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indent="0">
              <a:lnSpc>
                <a:spcPct val="100000"/>
              </a:lnSpc>
              <a:spcBef>
                <a:spcPts val="0"/>
              </a:spcBef>
              <a:buNone/>
            </a:pPr>
            <a:r>
              <a:rPr lang="en-US" sz="2000" dirty="0">
                <a:latin typeface="Arial" panose="020B0604020202020204" pitchFamily="34" charset="0"/>
                <a:ea typeface="Times New Roman" panose="02020603050405020304" pitchFamily="18" charset="0"/>
                <a:cs typeface="Arial" panose="020B0604020202020204" pitchFamily="34" charset="0"/>
              </a:rPr>
              <a:t>C</a:t>
            </a:r>
            <a:r>
              <a:rPr lang="en-US" sz="2000" dirty="0">
                <a:effectLst/>
                <a:latin typeface="Arial" panose="020B0604020202020204" pitchFamily="34" charset="0"/>
                <a:ea typeface="Times New Roman" panose="02020603050405020304" pitchFamily="18" charset="0"/>
                <a:cs typeface="Arial" panose="020B0604020202020204" pitchFamily="34" charset="0"/>
              </a:rPr>
              <a:t>urrent project: monthly “New Normal” Zoom roundtable with 10 executive directors to discuss how COVID-19 has changed the nonprofit community in Chicago. </a:t>
            </a:r>
          </a:p>
        </p:txBody>
      </p:sp>
      <p:sp>
        <p:nvSpPr>
          <p:cNvPr id="4" name="Content Placeholder 3">
            <a:extLst>
              <a:ext uri="{FF2B5EF4-FFF2-40B4-BE49-F238E27FC236}">
                <a16:creationId xmlns:a16="http://schemas.microsoft.com/office/drawing/2014/main" id="{8BC47198-E4E0-4E7C-B892-B1B1A04D105B}"/>
              </a:ext>
            </a:extLst>
          </p:cNvPr>
          <p:cNvSpPr>
            <a:spLocks noGrp="1"/>
          </p:cNvSpPr>
          <p:nvPr>
            <p:ph sz="half" idx="2"/>
          </p:nvPr>
        </p:nvSpPr>
        <p:spPr>
          <a:xfrm>
            <a:off x="6629400" y="1697036"/>
            <a:ext cx="4875211" cy="2789667"/>
          </a:xfrm>
        </p:spPr>
        <p:txBody>
          <a:bodyPr>
            <a:noAutofit/>
          </a:bodyPr>
          <a:lstStyle/>
          <a:p>
            <a:pPr marL="0" indent="0">
              <a:lnSpc>
                <a:spcPct val="100000"/>
              </a:lnSpc>
              <a:spcBef>
                <a:spcPts val="0"/>
              </a:spcBef>
              <a:buNone/>
            </a:pPr>
            <a:r>
              <a:rPr lang="en-US" sz="2000" dirty="0">
                <a:latin typeface="Arial" panose="020B0604020202020204" pitchFamily="34" charset="0"/>
                <a:cs typeface="Arial" panose="020B0604020202020204" pitchFamily="34" charset="0"/>
              </a:rPr>
              <a:t>Clients:</a:t>
            </a:r>
          </a:p>
          <a:p>
            <a:pPr>
              <a:lnSpc>
                <a:spcPct val="100000"/>
              </a:lnSpc>
              <a:spcBef>
                <a:spcPts val="0"/>
              </a:spcBef>
            </a:pPr>
            <a:r>
              <a:rPr lang="en-US" sz="2000" dirty="0">
                <a:latin typeface="Arial" panose="020B0604020202020204" pitchFamily="34" charset="0"/>
                <a:cs typeface="Arial" panose="020B0604020202020204" pitchFamily="34" charset="0"/>
              </a:rPr>
              <a:t>IMD Guest House</a:t>
            </a:r>
          </a:p>
          <a:p>
            <a:pPr>
              <a:lnSpc>
                <a:spcPct val="100000"/>
              </a:lnSpc>
              <a:spcBef>
                <a:spcPts val="0"/>
              </a:spcBef>
            </a:pPr>
            <a:r>
              <a:rPr lang="en-US" sz="2000" dirty="0">
                <a:latin typeface="Arial" panose="020B0604020202020204" pitchFamily="34" charset="0"/>
                <a:cs typeface="Arial" panose="020B0604020202020204" pitchFamily="34" charset="0"/>
              </a:rPr>
              <a:t>Aspiritech</a:t>
            </a:r>
          </a:p>
          <a:p>
            <a:pPr>
              <a:lnSpc>
                <a:spcPct val="100000"/>
              </a:lnSpc>
              <a:spcBef>
                <a:spcPts val="0"/>
              </a:spcBef>
            </a:pPr>
            <a:r>
              <a:rPr lang="en-US" sz="2000" dirty="0">
                <a:latin typeface="Arial" panose="020B0604020202020204" pitchFamily="34" charset="0"/>
                <a:cs typeface="Arial" panose="020B0604020202020204" pitchFamily="34" charset="0"/>
              </a:rPr>
              <a:t>Goldie’s Place</a:t>
            </a:r>
          </a:p>
          <a:p>
            <a:pPr>
              <a:lnSpc>
                <a:spcPct val="100000"/>
              </a:lnSpc>
              <a:spcBef>
                <a:spcPts val="0"/>
              </a:spcBef>
            </a:pPr>
            <a:r>
              <a:rPr lang="en-US" sz="2000" dirty="0">
                <a:latin typeface="Arial" panose="020B0604020202020204" pitchFamily="34" charset="0"/>
                <a:cs typeface="Arial" panose="020B0604020202020204" pitchFamily="34" charset="0"/>
              </a:rPr>
              <a:t>Chicago Veterans Coordinating Committee</a:t>
            </a:r>
          </a:p>
          <a:p>
            <a:pPr>
              <a:lnSpc>
                <a:spcPct val="100000"/>
              </a:lnSpc>
              <a:spcBef>
                <a:spcPts val="0"/>
              </a:spcBef>
            </a:pPr>
            <a:r>
              <a:rPr lang="en-US" sz="2000" dirty="0">
                <a:latin typeface="Arial" panose="020B0604020202020204" pitchFamily="34" charset="0"/>
                <a:cs typeface="Arial" panose="020B0604020202020204" pitchFamily="34" charset="0"/>
              </a:rPr>
              <a:t>Copernicus Center</a:t>
            </a:r>
          </a:p>
          <a:p>
            <a:pPr>
              <a:lnSpc>
                <a:spcPct val="100000"/>
              </a:lnSpc>
              <a:spcBef>
                <a:spcPts val="0"/>
              </a:spcBef>
            </a:pPr>
            <a:r>
              <a:rPr lang="en-US" sz="2000" dirty="0">
                <a:latin typeface="Arial" panose="020B0604020202020204" pitchFamily="34" charset="0"/>
                <a:cs typeface="Arial" panose="020B0604020202020204" pitchFamily="34" charset="0"/>
              </a:rPr>
              <a:t>Chicago Furniture Bank</a:t>
            </a:r>
          </a:p>
          <a:p>
            <a:pPr>
              <a:lnSpc>
                <a:spcPct val="100000"/>
              </a:lnSpc>
              <a:spcBef>
                <a:spcPts val="0"/>
              </a:spcBef>
            </a:pPr>
            <a:r>
              <a:rPr lang="en-US" sz="2000" dirty="0">
                <a:latin typeface="Arial" panose="020B0604020202020204" pitchFamily="34" charset="0"/>
                <a:cs typeface="Arial" panose="020B0604020202020204" pitchFamily="34" charset="0"/>
              </a:rPr>
              <a:t>Pet Partners</a:t>
            </a:r>
          </a:p>
          <a:p>
            <a:pPr>
              <a:lnSpc>
                <a:spcPct val="100000"/>
              </a:lnSpc>
              <a:spcBef>
                <a:spcPts val="0"/>
              </a:spcBef>
            </a:pPr>
            <a:r>
              <a:rPr lang="en-US" sz="2000" dirty="0">
                <a:latin typeface="Arial" panose="020B0604020202020204" pitchFamily="34" charset="0"/>
                <a:cs typeface="Arial" panose="020B0604020202020204" pitchFamily="34" charset="0"/>
              </a:rPr>
              <a:t>American Board of Dental Implantology</a:t>
            </a:r>
          </a:p>
        </p:txBody>
      </p:sp>
      <p:sp>
        <p:nvSpPr>
          <p:cNvPr id="6" name="TextBox 5">
            <a:extLst>
              <a:ext uri="{FF2B5EF4-FFF2-40B4-BE49-F238E27FC236}">
                <a16:creationId xmlns:a16="http://schemas.microsoft.com/office/drawing/2014/main" id="{B3AAD95E-61CB-4D1F-9D1D-F439B869FDE9}"/>
              </a:ext>
            </a:extLst>
          </p:cNvPr>
          <p:cNvSpPr txBox="1"/>
          <p:nvPr/>
        </p:nvSpPr>
        <p:spPr>
          <a:xfrm>
            <a:off x="828674" y="5294313"/>
            <a:ext cx="5553075" cy="707886"/>
          </a:xfrm>
          <a:prstGeom prst="rect">
            <a:avLst/>
          </a:prstGeom>
          <a:noFill/>
        </p:spPr>
        <p:txBody>
          <a:bodyPr wrap="square">
            <a:spAutoFit/>
          </a:bodyPr>
          <a:lstStyle/>
          <a:p>
            <a:pPr marL="0" marR="0">
              <a:spcBef>
                <a:spcPts val="0"/>
              </a:spcBef>
              <a:spcAft>
                <a:spcPts val="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Master’s degree in Nonprofit Management (MNO) from Weatherhead School of Business. </a:t>
            </a:r>
          </a:p>
        </p:txBody>
      </p:sp>
      <p:sp>
        <p:nvSpPr>
          <p:cNvPr id="8" name="TextBox 7">
            <a:extLst>
              <a:ext uri="{FF2B5EF4-FFF2-40B4-BE49-F238E27FC236}">
                <a16:creationId xmlns:a16="http://schemas.microsoft.com/office/drawing/2014/main" id="{DA1F707F-3808-4721-92AF-D96667AAD8C4}"/>
              </a:ext>
            </a:extLst>
          </p:cNvPr>
          <p:cNvSpPr txBox="1"/>
          <p:nvPr/>
        </p:nvSpPr>
        <p:spPr>
          <a:xfrm>
            <a:off x="7246934" y="5294313"/>
            <a:ext cx="3952878" cy="923330"/>
          </a:xfrm>
          <a:prstGeom prst="rect">
            <a:avLst/>
          </a:prstGeom>
          <a:noFill/>
        </p:spPr>
        <p:txBody>
          <a:bodyPr wrap="square">
            <a:spAutoFit/>
          </a:bodyPr>
          <a:lstStyle/>
          <a:p>
            <a:pPr marL="0" marR="0" algn="ctr">
              <a:spcBef>
                <a:spcPts val="0"/>
              </a:spcBef>
              <a:spcAft>
                <a:spcPts val="0"/>
              </a:spcAft>
            </a:pPr>
            <a:r>
              <a:rPr lang="en-US" sz="1800" b="1" dirty="0">
                <a:effectLst/>
                <a:latin typeface="Arial" panose="020B0604020202020204" pitchFamily="34" charset="0"/>
                <a:ea typeface="Times New Roman" panose="02020603050405020304" pitchFamily="18" charset="0"/>
                <a:cs typeface="Arial" panose="020B0604020202020204" pitchFamily="34" charset="0"/>
              </a:rPr>
              <a:t>Michael Mayse Consulting</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0" marR="0" algn="ctr">
              <a:spcBef>
                <a:spcPts val="0"/>
              </a:spcBef>
              <a:spcAft>
                <a:spcPts val="0"/>
              </a:spcAft>
            </a:pPr>
            <a:r>
              <a:rPr lang="en-US" sz="1800" b="1"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2"/>
              </a:rPr>
              <a:t>Michael.Mayse@gmail.com</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0" marR="0" algn="ctr">
              <a:spcBef>
                <a:spcPts val="0"/>
              </a:spcBef>
              <a:spcAft>
                <a:spcPts val="0"/>
              </a:spcAft>
            </a:pPr>
            <a:r>
              <a:rPr lang="en-US" sz="1800" b="1"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3"/>
              </a:rPr>
              <a:t>www.mayseconsulting.com</a:t>
            </a: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76227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DAD507B-B85B-403B-A035-7ED8EC2EB731}"/>
              </a:ext>
            </a:extLst>
          </p:cNvPr>
          <p:cNvPicPr>
            <a:picLocks noChangeAspect="1"/>
          </p:cNvPicPr>
          <p:nvPr/>
        </p:nvPicPr>
        <p:blipFill>
          <a:blip r:embed="rId2"/>
          <a:stretch>
            <a:fillRect/>
          </a:stretch>
        </p:blipFill>
        <p:spPr>
          <a:xfrm>
            <a:off x="2762473" y="325847"/>
            <a:ext cx="6695852" cy="6179728"/>
          </a:xfrm>
          <a:prstGeom prst="rect">
            <a:avLst/>
          </a:prstGeom>
        </p:spPr>
      </p:pic>
    </p:spTree>
    <p:extLst>
      <p:ext uri="{BB962C8B-B14F-4D97-AF65-F5344CB8AC3E}">
        <p14:creationId xmlns:p14="http://schemas.microsoft.com/office/powerpoint/2010/main" val="3352827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974FD-FF74-450E-8BD4-B3BC83B31F3A}"/>
              </a:ext>
            </a:extLst>
          </p:cNvPr>
          <p:cNvSpPr>
            <a:spLocks noGrp="1"/>
          </p:cNvSpPr>
          <p:nvPr>
            <p:ph type="title"/>
          </p:nvPr>
        </p:nvSpPr>
        <p:spPr>
          <a:xfrm>
            <a:off x="1141413" y="618518"/>
            <a:ext cx="9905998" cy="953107"/>
          </a:xfrm>
        </p:spPr>
        <p:txBody>
          <a:bodyPr/>
          <a:lstStyle/>
          <a:p>
            <a:r>
              <a:rPr lang="en-US" dirty="0"/>
              <a:t>Board responsibilities</a:t>
            </a:r>
          </a:p>
        </p:txBody>
      </p:sp>
      <p:sp>
        <p:nvSpPr>
          <p:cNvPr id="3" name="Content Placeholder 2">
            <a:extLst>
              <a:ext uri="{FF2B5EF4-FFF2-40B4-BE49-F238E27FC236}">
                <a16:creationId xmlns:a16="http://schemas.microsoft.com/office/drawing/2014/main" id="{4A13B8C0-4906-4418-9F38-4C191EEF528F}"/>
              </a:ext>
            </a:extLst>
          </p:cNvPr>
          <p:cNvSpPr>
            <a:spLocks noGrp="1"/>
          </p:cNvSpPr>
          <p:nvPr>
            <p:ph idx="1"/>
          </p:nvPr>
        </p:nvSpPr>
        <p:spPr>
          <a:xfrm>
            <a:off x="609600" y="1592262"/>
            <a:ext cx="10991850" cy="3541714"/>
          </a:xfrm>
        </p:spPr>
        <p:txBody>
          <a:bodyPr>
            <a:noAutofit/>
          </a:bodyPr>
          <a:lstStyle/>
          <a:p>
            <a:pPr>
              <a:spcBef>
                <a:spcPts val="0"/>
              </a:spcBef>
            </a:pPr>
            <a:r>
              <a:rPr lang="en-US" sz="2000" dirty="0">
                <a:effectLst/>
                <a:latin typeface="Arial" panose="020B0604020202020204" pitchFamily="34" charset="0"/>
                <a:ea typeface="Times New Roman" panose="02020603050405020304" pitchFamily="18" charset="0"/>
                <a:cs typeface="Arial" panose="020B0604020202020204" pitchFamily="34" charset="0"/>
              </a:rPr>
              <a:t>Establish policy, oversee conduct of the chapter.  </a:t>
            </a:r>
          </a:p>
          <a:p>
            <a:pPr>
              <a:spcBef>
                <a:spcPts val="0"/>
              </a:spcBef>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indent="0">
              <a:spcBef>
                <a:spcPts val="0"/>
              </a:spcBef>
              <a:buNone/>
            </a:pPr>
            <a:r>
              <a:rPr lang="en-US" sz="2000" dirty="0">
                <a:effectLst/>
                <a:latin typeface="Arial" panose="020B0604020202020204" pitchFamily="34" charset="0"/>
                <a:ea typeface="Times New Roman" panose="02020603050405020304" pitchFamily="18" charset="0"/>
                <a:cs typeface="Arial" panose="020B0604020202020204" pitchFamily="34" charset="0"/>
              </a:rPr>
              <a:t>Each Board member should be:</a:t>
            </a:r>
          </a:p>
          <a:p>
            <a:pPr>
              <a:spcBef>
                <a:spcPts val="0"/>
              </a:spcBef>
              <a:tabLst>
                <a:tab pos="6858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An active ambassador for IABC who understands and interprets its work to the community.</a:t>
            </a:r>
          </a:p>
          <a:p>
            <a:pPr>
              <a:spcBef>
                <a:spcPts val="0"/>
              </a:spcBef>
              <a:tabLst>
                <a:tab pos="6858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In attendance at all regularly scheduled meetings. </a:t>
            </a:r>
          </a:p>
          <a:p>
            <a:pPr>
              <a:spcBef>
                <a:spcPts val="0"/>
              </a:spcBef>
              <a:tabLst>
                <a:tab pos="6858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Willing to participate actively in at least one board standing committee. </a:t>
            </a:r>
          </a:p>
          <a:p>
            <a:pPr>
              <a:spcBef>
                <a:spcPts val="0"/>
              </a:spcBef>
              <a:tabLst>
                <a:tab pos="6858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An active supporter of Chapter events or </a:t>
            </a:r>
            <a:r>
              <a:rPr lang="en-US" sz="2000" dirty="0">
                <a:latin typeface="Arial" panose="020B0604020202020204" pitchFamily="34" charset="0"/>
                <a:ea typeface="Times New Roman" panose="02020603050405020304" pitchFamily="18" charset="0"/>
                <a:cs typeface="Arial" panose="020B0604020202020204" pitchFamily="34" charset="0"/>
              </a:rPr>
              <a:t>programming</a:t>
            </a:r>
            <a:r>
              <a:rPr lang="en-US" sz="2000" dirty="0">
                <a:effectLst/>
                <a:latin typeface="Arial" panose="020B0604020202020204" pitchFamily="34" charset="0"/>
                <a:ea typeface="Times New Roman" panose="02020603050405020304" pitchFamily="18" charset="0"/>
                <a:cs typeface="Arial" panose="020B0604020202020204" pitchFamily="34" charset="0"/>
              </a:rPr>
              <a:t>.</a:t>
            </a:r>
          </a:p>
          <a:p>
            <a:pPr>
              <a:spcBef>
                <a:spcPts val="0"/>
              </a:spcBef>
              <a:tabLst>
                <a:tab pos="6858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Prepared for each Board meeting by studying all appropriate reports and being prepared to discuss current activities of committees to which they are assigned.</a:t>
            </a:r>
          </a:p>
          <a:p>
            <a:pPr>
              <a:spcBef>
                <a:spcPts val="0"/>
              </a:spcBef>
              <a:tabLst>
                <a:tab pos="6858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Willing to assist in recruiting prospective new volunteers, board members and potential sponsors.</a:t>
            </a:r>
          </a:p>
          <a:p>
            <a:pPr marL="0" marR="0" indent="0">
              <a:spcBef>
                <a:spcPts val="0"/>
              </a:spcBef>
              <a:spcAft>
                <a:spcPts val="0"/>
              </a:spcAft>
              <a:buNone/>
            </a:pPr>
            <a:r>
              <a:rPr lang="en-US" sz="2000" dirty="0">
                <a:effectLst/>
                <a:latin typeface="Arial" panose="020B0604020202020204" pitchFamily="34" charset="0"/>
                <a:ea typeface="Times New Roman" panose="02020603050405020304" pitchFamily="18" charset="0"/>
                <a:cs typeface="Arial" panose="020B0604020202020204" pitchFamily="34" charset="0"/>
              </a:rPr>
              <a:t>A member who performs none of these would not be asked to continue serving.</a:t>
            </a: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3547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6498E7E-B906-4D07-BB71-D9AB5488E470}"/>
              </a:ext>
            </a:extLst>
          </p:cNvPr>
          <p:cNvPicPr>
            <a:picLocks noChangeAspect="1"/>
          </p:cNvPicPr>
          <p:nvPr/>
        </p:nvPicPr>
        <p:blipFill>
          <a:blip r:embed="rId2"/>
          <a:stretch>
            <a:fillRect/>
          </a:stretch>
        </p:blipFill>
        <p:spPr>
          <a:xfrm>
            <a:off x="2031371" y="381000"/>
            <a:ext cx="8180063" cy="6134100"/>
          </a:xfrm>
          <a:prstGeom prst="rect">
            <a:avLst/>
          </a:prstGeom>
        </p:spPr>
      </p:pic>
    </p:spTree>
    <p:extLst>
      <p:ext uri="{BB962C8B-B14F-4D97-AF65-F5344CB8AC3E}">
        <p14:creationId xmlns:p14="http://schemas.microsoft.com/office/powerpoint/2010/main" val="3344853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CDD1E-118E-4CCC-BB37-A50B9F54AAEF}"/>
              </a:ext>
            </a:extLst>
          </p:cNvPr>
          <p:cNvSpPr>
            <a:spLocks noGrp="1"/>
          </p:cNvSpPr>
          <p:nvPr>
            <p:ph type="title"/>
          </p:nvPr>
        </p:nvSpPr>
        <p:spPr>
          <a:xfrm>
            <a:off x="1141413" y="618518"/>
            <a:ext cx="9905998" cy="857857"/>
          </a:xfrm>
        </p:spPr>
        <p:txBody>
          <a:bodyPr/>
          <a:lstStyle/>
          <a:p>
            <a:r>
              <a:rPr lang="en-US" dirty="0"/>
              <a:t>Board truths</a:t>
            </a:r>
          </a:p>
        </p:txBody>
      </p:sp>
      <p:sp>
        <p:nvSpPr>
          <p:cNvPr id="3" name="Content Placeholder 2">
            <a:extLst>
              <a:ext uri="{FF2B5EF4-FFF2-40B4-BE49-F238E27FC236}">
                <a16:creationId xmlns:a16="http://schemas.microsoft.com/office/drawing/2014/main" id="{D2500387-387A-4DE3-9C28-6F11A6F96A9A}"/>
              </a:ext>
            </a:extLst>
          </p:cNvPr>
          <p:cNvSpPr>
            <a:spLocks noGrp="1"/>
          </p:cNvSpPr>
          <p:nvPr>
            <p:ph idx="1"/>
          </p:nvPr>
        </p:nvSpPr>
        <p:spPr/>
        <p:txBody>
          <a:bodyPr>
            <a:normAutofit/>
          </a:bodyPr>
          <a:lstStyle/>
          <a:p>
            <a:pPr marL="0" marR="0" indent="0" algn="ctr">
              <a:lnSpc>
                <a:spcPct val="107000"/>
              </a:lnSpc>
              <a:spcBef>
                <a:spcPts val="0"/>
              </a:spcBef>
              <a:spcAft>
                <a:spcPts val="800"/>
              </a:spcAft>
              <a:buNone/>
            </a:pPr>
            <a:r>
              <a:rPr lang="en-US" sz="3200" b="1" dirty="0">
                <a:effectLst/>
                <a:latin typeface="Arial" panose="020B0604020202020204" pitchFamily="34" charset="0"/>
                <a:ea typeface="Calibri" panose="020F0502020204030204" pitchFamily="34" charset="0"/>
                <a:cs typeface="Times New Roman" panose="02020603050405020304" pitchFamily="18" charset="0"/>
              </a:rPr>
              <a:t>One third are learning,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800"/>
              </a:spcAft>
              <a:buNone/>
            </a:pPr>
            <a:r>
              <a:rPr lang="en-US" sz="3200" b="1" dirty="0">
                <a:effectLst/>
                <a:latin typeface="Arial" panose="020B0604020202020204" pitchFamily="34" charset="0"/>
                <a:ea typeface="Calibri" panose="020F0502020204030204" pitchFamily="34" charset="0"/>
                <a:cs typeface="Times New Roman" panose="02020603050405020304" pitchFamily="18" charset="0"/>
              </a:rPr>
              <a:t>One third are doing,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800"/>
              </a:spcAft>
              <a:buNone/>
            </a:pPr>
            <a:r>
              <a:rPr lang="en-US" sz="3200" b="1" dirty="0">
                <a:effectLst/>
                <a:latin typeface="Arial" panose="020B0604020202020204" pitchFamily="34" charset="0"/>
                <a:ea typeface="Calibri" panose="020F0502020204030204" pitchFamily="34" charset="0"/>
                <a:cs typeface="Times New Roman" panose="02020603050405020304" pitchFamily="18" charset="0"/>
              </a:rPr>
              <a:t>One third are talking about what they did last year.</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10181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ACD216-7B8C-4370-9930-667CB6290F83}"/>
              </a:ext>
            </a:extLst>
          </p:cNvPr>
          <p:cNvPicPr>
            <a:picLocks noChangeAspect="1"/>
          </p:cNvPicPr>
          <p:nvPr/>
        </p:nvPicPr>
        <p:blipFill>
          <a:blip r:embed="rId2"/>
          <a:stretch>
            <a:fillRect/>
          </a:stretch>
        </p:blipFill>
        <p:spPr>
          <a:xfrm>
            <a:off x="633807" y="167936"/>
            <a:ext cx="10767618" cy="6461463"/>
          </a:xfrm>
          <a:prstGeom prst="rect">
            <a:avLst/>
          </a:prstGeom>
        </p:spPr>
      </p:pic>
    </p:spTree>
    <p:extLst>
      <p:ext uri="{BB962C8B-B14F-4D97-AF65-F5344CB8AC3E}">
        <p14:creationId xmlns:p14="http://schemas.microsoft.com/office/powerpoint/2010/main" val="1511470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BD4E3-605D-4E95-894A-FDBA75771BFE}"/>
              </a:ext>
            </a:extLst>
          </p:cNvPr>
          <p:cNvSpPr>
            <a:spLocks noGrp="1"/>
          </p:cNvSpPr>
          <p:nvPr>
            <p:ph type="title"/>
          </p:nvPr>
        </p:nvSpPr>
        <p:spPr>
          <a:xfrm>
            <a:off x="1141413" y="618518"/>
            <a:ext cx="9905998" cy="743557"/>
          </a:xfrm>
        </p:spPr>
        <p:txBody>
          <a:bodyPr/>
          <a:lstStyle/>
          <a:p>
            <a:r>
              <a:rPr lang="en-US" dirty="0"/>
              <a:t>10 board challenges</a:t>
            </a:r>
          </a:p>
        </p:txBody>
      </p:sp>
      <p:sp>
        <p:nvSpPr>
          <p:cNvPr id="6" name="TextBox 5">
            <a:extLst>
              <a:ext uri="{FF2B5EF4-FFF2-40B4-BE49-F238E27FC236}">
                <a16:creationId xmlns:a16="http://schemas.microsoft.com/office/drawing/2014/main" id="{030E3AE9-6DA4-4FA7-8363-D635F4E530B0}"/>
              </a:ext>
            </a:extLst>
          </p:cNvPr>
          <p:cNvSpPr txBox="1"/>
          <p:nvPr/>
        </p:nvSpPr>
        <p:spPr>
          <a:xfrm>
            <a:off x="4800600" y="6436558"/>
            <a:ext cx="7086599" cy="373757"/>
          </a:xfrm>
          <a:prstGeom prst="rect">
            <a:avLst/>
          </a:prstGeom>
          <a:noFill/>
        </p:spPr>
        <p:txBody>
          <a:bodyPr wrap="square">
            <a:spAutoFit/>
          </a:bodyPr>
          <a:lstStyle/>
          <a:p>
            <a:pPr marL="0" marR="0">
              <a:lnSpc>
                <a:spcPct val="107000"/>
              </a:lnSpc>
              <a:spcBef>
                <a:spcPts val="0"/>
              </a:spcBef>
              <a:spcAft>
                <a:spcPts val="800"/>
              </a:spcAft>
            </a:pPr>
            <a:r>
              <a:rPr lang="en-US" sz="1800" b="1" u="sng" dirty="0">
                <a:effectLst/>
                <a:latin typeface="Arial" panose="020B0604020202020204" pitchFamily="34" charset="0"/>
                <a:ea typeface="Times New Roman" panose="02020603050405020304" pitchFamily="18" charset="0"/>
                <a:cs typeface="Times New Roman" panose="02020603050405020304" pitchFamily="18" charset="0"/>
              </a:rPr>
              <a:t>www.nonprofitcenter.com</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b="1" u="sng" dirty="0">
                <a:effectLst/>
                <a:latin typeface="Arial" panose="020B0604020202020204" pitchFamily="34" charset="0"/>
                <a:ea typeface="Times New Roman" panose="02020603050405020304" pitchFamily="18" charset="0"/>
                <a:cs typeface="Times New Roman" panose="02020603050405020304" pitchFamily="18" charset="0"/>
              </a:rPr>
              <a:t>bob@rchcae.com</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 Bob Harris, CAE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D2694CAF-24D0-433B-8086-F0F3AA5EF42D}"/>
              </a:ext>
            </a:extLst>
          </p:cNvPr>
          <p:cNvSpPr/>
          <p:nvPr/>
        </p:nvSpPr>
        <p:spPr>
          <a:xfrm>
            <a:off x="669851" y="1694067"/>
            <a:ext cx="3615070" cy="102549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mj-lt"/>
              <a:buAutoNum type="arabicPeriod"/>
            </a:pPr>
            <a:r>
              <a:rPr lang="en-US" sz="1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Board members don't understand their responsibilities.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90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63F6E183-3F6F-4BE0-A809-54E06640C61F}"/>
              </a:ext>
            </a:extLst>
          </p:cNvPr>
          <p:cNvSpPr/>
          <p:nvPr/>
        </p:nvSpPr>
        <p:spPr>
          <a:xfrm>
            <a:off x="669851" y="2861712"/>
            <a:ext cx="3615070" cy="12454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mj-lt"/>
              <a:buAutoNum type="arabicPeriod" startAt="2"/>
            </a:pPr>
            <a:r>
              <a:rPr lang="en-US" sz="1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board simply isn’t engaged.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startAt="2"/>
            </a:pPr>
            <a:endParaRPr lang="en-US" sz="1900"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58E06086-E817-4554-B3AF-6305C63B02D7}"/>
              </a:ext>
            </a:extLst>
          </p:cNvPr>
          <p:cNvSpPr/>
          <p:nvPr/>
        </p:nvSpPr>
        <p:spPr>
          <a:xfrm>
            <a:off x="669851" y="4253023"/>
            <a:ext cx="3615070" cy="98127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mj-lt"/>
              <a:buAutoNum type="arabicPeriod" startAt="3"/>
            </a:pPr>
            <a:r>
              <a:rPr lang="en-US" sz="1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Some board members don’t show up.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startAt="3"/>
            </a:pPr>
            <a:endParaRPr lang="en-US" sz="1900"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9908488B-340A-4CC0-93A9-DDEAC17C997A}"/>
              </a:ext>
            </a:extLst>
          </p:cNvPr>
          <p:cNvSpPr/>
          <p:nvPr/>
        </p:nvSpPr>
        <p:spPr>
          <a:xfrm>
            <a:off x="669851" y="5447852"/>
            <a:ext cx="3615070" cy="9936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mj-lt"/>
              <a:buAutoNum type="arabicPeriod" startAt="4"/>
            </a:pPr>
            <a:r>
              <a:rPr lang="en-US" sz="1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board prefers to manage, not govern.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startAt="4"/>
            </a:pPr>
            <a:endParaRPr lang="en-US" sz="1900"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1517B7DA-2872-475F-912A-53AE9357E66E}"/>
              </a:ext>
            </a:extLst>
          </p:cNvPr>
          <p:cNvSpPr/>
          <p:nvPr/>
        </p:nvSpPr>
        <p:spPr>
          <a:xfrm>
            <a:off x="4533010" y="1694067"/>
            <a:ext cx="7279758" cy="102549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83820" marR="200660" indent="1905">
              <a:lnSpc>
                <a:spcPct val="107000"/>
              </a:lnSpc>
              <a:spcBef>
                <a:spcPts val="0"/>
              </a:spcBef>
              <a:spcAft>
                <a:spcPts val="0"/>
              </a:spcAft>
            </a:pPr>
            <a:r>
              <a:rPr lang="en-US" sz="1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Deliver an effective board orientation; provide access to a leadership manual or password-protected board portal.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A83B1E6C-7F33-42C4-A207-F8A4F74B729D}"/>
              </a:ext>
            </a:extLst>
          </p:cNvPr>
          <p:cNvSpPr/>
          <p:nvPr/>
        </p:nvSpPr>
        <p:spPr>
          <a:xfrm>
            <a:off x="4533012" y="2861711"/>
            <a:ext cx="7279756" cy="12454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73660" marR="231140" indent="-4445">
              <a:lnSpc>
                <a:spcPct val="107000"/>
              </a:lnSpc>
              <a:spcBef>
                <a:spcPts val="0"/>
              </a:spcBef>
              <a:spcAft>
                <a:spcPts val="0"/>
              </a:spcAft>
            </a:pPr>
            <a:r>
              <a:rPr lang="en-US" sz="1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When board members lose attention, be sure the work, agendas and discussions focus on the mission and goals. The strategic direction should be clear and compelling to engage volunteers.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5C9DF58D-ADE4-4706-B12E-E22E788E71E8}"/>
              </a:ext>
            </a:extLst>
          </p:cNvPr>
          <p:cNvSpPr/>
          <p:nvPr/>
        </p:nvSpPr>
        <p:spPr>
          <a:xfrm>
            <a:off x="4533011" y="4253023"/>
            <a:ext cx="7279756" cy="98127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78740" marR="299720" indent="6985">
              <a:lnSpc>
                <a:spcPct val="107000"/>
              </a:lnSpc>
              <a:spcBef>
                <a:spcPts val="0"/>
              </a:spcBef>
              <a:spcAft>
                <a:spcPts val="0"/>
              </a:spcAft>
            </a:pPr>
            <a:r>
              <a:rPr lang="en-US" sz="1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Follow the bylaws and promote fiduciary responsibility, especially duty of care. Board members attend officially called meetings to fulfill their roles.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5F8FF561-7A5A-4DBD-B9A7-5B37B6244D42}"/>
              </a:ext>
            </a:extLst>
          </p:cNvPr>
          <p:cNvSpPr/>
          <p:nvPr/>
        </p:nvSpPr>
        <p:spPr>
          <a:xfrm>
            <a:off x="4533010" y="5447852"/>
            <a:ext cx="7279755" cy="9936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purpose of a board is governance. Management is a duty of staff. </a:t>
            </a:r>
            <a:endParaRPr lang="en-US" sz="1900" dirty="0">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F8E0E9D7-4FA9-412F-9CDC-EB04367030C4}"/>
              </a:ext>
            </a:extLst>
          </p:cNvPr>
          <p:cNvSpPr/>
          <p:nvPr/>
        </p:nvSpPr>
        <p:spPr>
          <a:xfrm>
            <a:off x="669851" y="1319543"/>
            <a:ext cx="3615070" cy="3319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Challenges</a:t>
            </a:r>
          </a:p>
        </p:txBody>
      </p:sp>
      <p:sp>
        <p:nvSpPr>
          <p:cNvPr id="18" name="Rectangle: Rounded Corners 17">
            <a:extLst>
              <a:ext uri="{FF2B5EF4-FFF2-40B4-BE49-F238E27FC236}">
                <a16:creationId xmlns:a16="http://schemas.microsoft.com/office/drawing/2014/main" id="{72805EE7-087F-4309-9740-E53B04390E02}"/>
              </a:ext>
            </a:extLst>
          </p:cNvPr>
          <p:cNvSpPr/>
          <p:nvPr/>
        </p:nvSpPr>
        <p:spPr>
          <a:xfrm>
            <a:off x="4533010" y="1324193"/>
            <a:ext cx="7279758" cy="3273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Solutions</a:t>
            </a:r>
          </a:p>
        </p:txBody>
      </p:sp>
    </p:spTree>
    <p:extLst>
      <p:ext uri="{BB962C8B-B14F-4D97-AF65-F5344CB8AC3E}">
        <p14:creationId xmlns:p14="http://schemas.microsoft.com/office/powerpoint/2010/main" val="1300899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docProps/app.xml><?xml version="1.0" encoding="utf-8"?>
<Properties xmlns="http://schemas.openxmlformats.org/officeDocument/2006/extended-properties" xmlns:vt="http://schemas.openxmlformats.org/officeDocument/2006/docPropsVTypes">
  <Template>TM04033919[[fn=Circuit]]</Template>
  <TotalTime>546</TotalTime>
  <Words>681</Words>
  <Application>Microsoft Office PowerPoint</Application>
  <PresentationFormat>Widescreen</PresentationFormat>
  <Paragraphs>82</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Tw Cen MT</vt:lpstr>
      <vt:lpstr>Circuit</vt:lpstr>
      <vt:lpstr>Volunteer Management, Recruitment and Engagement</vt:lpstr>
      <vt:lpstr>agenda</vt:lpstr>
      <vt:lpstr>Michael Mayse</vt:lpstr>
      <vt:lpstr>PowerPoint Presentation</vt:lpstr>
      <vt:lpstr>Board responsibilities</vt:lpstr>
      <vt:lpstr>PowerPoint Presentation</vt:lpstr>
      <vt:lpstr>Board truths</vt:lpstr>
      <vt:lpstr>PowerPoint Presentation</vt:lpstr>
      <vt:lpstr>10 board challenges</vt:lpstr>
      <vt:lpstr>10 board challenges</vt:lpstr>
      <vt:lpstr>10 board challenges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Volunteer Management, Recruitment and Engagement</dc:title>
  <dc:creator>Mike Mayse</dc:creator>
  <cp:lastModifiedBy>Mike Mayse</cp:lastModifiedBy>
  <cp:revision>3</cp:revision>
  <dcterms:created xsi:type="dcterms:W3CDTF">2021-10-21T16:45:13Z</dcterms:created>
  <dcterms:modified xsi:type="dcterms:W3CDTF">2021-11-07T21:42:46Z</dcterms:modified>
</cp:coreProperties>
</file>